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10" r:id="rId2"/>
  </p:sldIdLst>
  <p:sldSz cx="5002213" cy="5761038"/>
  <p:notesSz cx="6761163" cy="99425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Bold" panose="02000000000000000000" pitchFamily="2" charset="0"/>
      <p:bold r:id="rId9"/>
    </p:embeddedFont>
    <p:embeddedFont>
      <p:font typeface="Roboto Light" panose="02000000000000000000" pitchFamily="2" charset="0"/>
      <p:regular r:id="rId10"/>
    </p:embeddedFont>
  </p:embeddedFontLst>
  <p:defaultTextStyle>
    <a:defPPr>
      <a:defRPr lang="de-DE"/>
    </a:defPPr>
    <a:lvl1pPr marL="0" algn="l" defTabSz="3074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7451" algn="l" defTabSz="3074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14900" algn="l" defTabSz="3074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22351" algn="l" defTabSz="3074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29802" algn="l" defTabSz="3074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37252" algn="l" defTabSz="3074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44703" algn="l" defTabSz="3074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52153" algn="l" defTabSz="3074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59603" algn="l" defTabSz="3074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1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00"/>
    <a:srgbClr val="FFFFFF"/>
    <a:srgbClr val="EEEEEE"/>
    <a:srgbClr val="ECECEC"/>
    <a:srgbClr val="A83E31"/>
    <a:srgbClr val="C6DD86"/>
    <a:srgbClr val="C98986"/>
    <a:srgbClr val="8DA1FF"/>
    <a:srgbClr val="CE8739"/>
    <a:srgbClr val="61A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9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1272" y="64"/>
      </p:cViewPr>
      <p:guideLst>
        <p:guide orient="horz" pos="1815"/>
        <p:guide pos="15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B51202D7-C646-4B4E-953F-5F16196ADA1C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AAA1C982-67FC-794C-B90E-CD5269F39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841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E2B605FD-49E3-1848-A419-0ACC55C8B310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763713" y="746125"/>
            <a:ext cx="32337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2300" tIns="46150" rIns="92300" bIns="4615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A2072F1F-E816-484F-9A5F-AEB3663BF7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70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745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7451" algn="l" defTabSz="30745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14900" algn="l" defTabSz="30745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22351" algn="l" defTabSz="30745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29802" algn="l" defTabSz="30745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37252" algn="l" defTabSz="30745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44703" algn="l" defTabSz="30745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52153" algn="l" defTabSz="30745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59603" algn="l" defTabSz="30745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167" y="1789657"/>
            <a:ext cx="4251881" cy="123488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0333" y="3264589"/>
            <a:ext cx="3501549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4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9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4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52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9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D18-7D20-FC46-9CD6-F6608FC6760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4D9-96E0-CC4D-B246-76A21913E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41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D18-7D20-FC46-9CD6-F6608FC6760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4D9-96E0-CC4D-B246-76A21913E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7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626604" y="230709"/>
            <a:ext cx="1125498" cy="491555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111" y="230709"/>
            <a:ext cx="3293124" cy="491555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D18-7D20-FC46-9CD6-F6608FC6760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4D9-96E0-CC4D-B246-76A21913E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83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D18-7D20-FC46-9CD6-F6608FC6760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4D9-96E0-CC4D-B246-76A21913E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99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41" y="3702001"/>
            <a:ext cx="4251881" cy="114420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141" y="2441775"/>
            <a:ext cx="4251881" cy="1260227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149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2235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298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372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447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5215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596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D18-7D20-FC46-9CD6-F6608FC6760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4D9-96E0-CC4D-B246-76A21913E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11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112" y="1344244"/>
            <a:ext cx="2209310" cy="3802019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42793" y="1344244"/>
            <a:ext cx="2209310" cy="3802019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D18-7D20-FC46-9CD6-F6608FC6760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4D9-96E0-CC4D-B246-76A21913E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32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0111" y="1289567"/>
            <a:ext cx="2210179" cy="53743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07451" indent="0">
              <a:buNone/>
              <a:defRPr sz="1300" b="1"/>
            </a:lvl2pPr>
            <a:lvl3pPr marL="614900" indent="0">
              <a:buNone/>
              <a:defRPr sz="1200" b="1"/>
            </a:lvl3pPr>
            <a:lvl4pPr marL="922351" indent="0">
              <a:buNone/>
              <a:defRPr sz="1100" b="1"/>
            </a:lvl4pPr>
            <a:lvl5pPr marL="1229802" indent="0">
              <a:buNone/>
              <a:defRPr sz="1100" b="1"/>
            </a:lvl5pPr>
            <a:lvl6pPr marL="1537252" indent="0">
              <a:buNone/>
              <a:defRPr sz="1100" b="1"/>
            </a:lvl6pPr>
            <a:lvl7pPr marL="1844703" indent="0">
              <a:buNone/>
              <a:defRPr sz="1100" b="1"/>
            </a:lvl7pPr>
            <a:lvl8pPr marL="2152153" indent="0">
              <a:buNone/>
              <a:defRPr sz="1100" b="1"/>
            </a:lvl8pPr>
            <a:lvl9pPr marL="2459603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0111" y="1826996"/>
            <a:ext cx="2210179" cy="3319265"/>
          </a:xfrm>
        </p:spPr>
        <p:txBody>
          <a:bodyPr/>
          <a:lstStyle>
            <a:lvl1pPr>
              <a:defRPr sz="17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541056" y="1289567"/>
            <a:ext cx="2211048" cy="53743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07451" indent="0">
              <a:buNone/>
              <a:defRPr sz="1300" b="1"/>
            </a:lvl2pPr>
            <a:lvl3pPr marL="614900" indent="0">
              <a:buNone/>
              <a:defRPr sz="1200" b="1"/>
            </a:lvl3pPr>
            <a:lvl4pPr marL="922351" indent="0">
              <a:buNone/>
              <a:defRPr sz="1100" b="1"/>
            </a:lvl4pPr>
            <a:lvl5pPr marL="1229802" indent="0">
              <a:buNone/>
              <a:defRPr sz="1100" b="1"/>
            </a:lvl5pPr>
            <a:lvl6pPr marL="1537252" indent="0">
              <a:buNone/>
              <a:defRPr sz="1100" b="1"/>
            </a:lvl6pPr>
            <a:lvl7pPr marL="1844703" indent="0">
              <a:buNone/>
              <a:defRPr sz="1100" b="1"/>
            </a:lvl7pPr>
            <a:lvl8pPr marL="2152153" indent="0">
              <a:buNone/>
              <a:defRPr sz="1100" b="1"/>
            </a:lvl8pPr>
            <a:lvl9pPr marL="2459603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541056" y="1826996"/>
            <a:ext cx="2211048" cy="3319265"/>
          </a:xfrm>
        </p:spPr>
        <p:txBody>
          <a:bodyPr/>
          <a:lstStyle>
            <a:lvl1pPr>
              <a:defRPr sz="17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D18-7D20-FC46-9CD6-F6608FC6760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4D9-96E0-CC4D-B246-76A21913E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92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D18-7D20-FC46-9CD6-F6608FC6760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4D9-96E0-CC4D-B246-76A21913E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0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D18-7D20-FC46-9CD6-F6608FC6760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4D9-96E0-CC4D-B246-76A21913E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36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111" y="229375"/>
            <a:ext cx="1645694" cy="9761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5727" y="229376"/>
            <a:ext cx="2796376" cy="491688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111" y="1205551"/>
            <a:ext cx="1645694" cy="3940710"/>
          </a:xfrm>
        </p:spPr>
        <p:txBody>
          <a:bodyPr/>
          <a:lstStyle>
            <a:lvl1pPr marL="0" indent="0">
              <a:buNone/>
              <a:defRPr sz="900"/>
            </a:lvl1pPr>
            <a:lvl2pPr marL="307451" indent="0">
              <a:buNone/>
              <a:defRPr sz="800"/>
            </a:lvl2pPr>
            <a:lvl3pPr marL="614900" indent="0">
              <a:buNone/>
              <a:defRPr sz="700"/>
            </a:lvl3pPr>
            <a:lvl4pPr marL="922351" indent="0">
              <a:buNone/>
              <a:defRPr sz="600"/>
            </a:lvl4pPr>
            <a:lvl5pPr marL="1229802" indent="0">
              <a:buNone/>
              <a:defRPr sz="600"/>
            </a:lvl5pPr>
            <a:lvl6pPr marL="1537252" indent="0">
              <a:buNone/>
              <a:defRPr sz="600"/>
            </a:lvl6pPr>
            <a:lvl7pPr marL="1844703" indent="0">
              <a:buNone/>
              <a:defRPr sz="600"/>
            </a:lvl7pPr>
            <a:lvl8pPr marL="2152153" indent="0">
              <a:buNone/>
              <a:defRPr sz="600"/>
            </a:lvl8pPr>
            <a:lvl9pPr marL="2459603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D18-7D20-FC46-9CD6-F6608FC6760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4D9-96E0-CC4D-B246-76A21913E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5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0469" y="4032727"/>
            <a:ext cx="3001328" cy="47608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80469" y="514759"/>
            <a:ext cx="3001328" cy="3456623"/>
          </a:xfrm>
        </p:spPr>
        <p:txBody>
          <a:bodyPr/>
          <a:lstStyle>
            <a:lvl1pPr marL="0" indent="0">
              <a:buNone/>
              <a:defRPr sz="2100"/>
            </a:lvl1pPr>
            <a:lvl2pPr marL="307451" indent="0">
              <a:buNone/>
              <a:defRPr sz="1900"/>
            </a:lvl2pPr>
            <a:lvl3pPr marL="614900" indent="0">
              <a:buNone/>
              <a:defRPr sz="1700"/>
            </a:lvl3pPr>
            <a:lvl4pPr marL="922351" indent="0">
              <a:buNone/>
              <a:defRPr sz="1300"/>
            </a:lvl4pPr>
            <a:lvl5pPr marL="1229802" indent="0">
              <a:buNone/>
              <a:defRPr sz="1300"/>
            </a:lvl5pPr>
            <a:lvl6pPr marL="1537252" indent="0">
              <a:buNone/>
              <a:defRPr sz="1300"/>
            </a:lvl6pPr>
            <a:lvl7pPr marL="1844703" indent="0">
              <a:buNone/>
              <a:defRPr sz="1300"/>
            </a:lvl7pPr>
            <a:lvl8pPr marL="2152153" indent="0">
              <a:buNone/>
              <a:defRPr sz="1300"/>
            </a:lvl8pPr>
            <a:lvl9pPr marL="2459603" indent="0">
              <a:buNone/>
              <a:defRPr sz="13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80469" y="4508813"/>
            <a:ext cx="3001328" cy="676121"/>
          </a:xfrm>
        </p:spPr>
        <p:txBody>
          <a:bodyPr/>
          <a:lstStyle>
            <a:lvl1pPr marL="0" indent="0">
              <a:buNone/>
              <a:defRPr sz="900"/>
            </a:lvl1pPr>
            <a:lvl2pPr marL="307451" indent="0">
              <a:buNone/>
              <a:defRPr sz="800"/>
            </a:lvl2pPr>
            <a:lvl3pPr marL="614900" indent="0">
              <a:buNone/>
              <a:defRPr sz="700"/>
            </a:lvl3pPr>
            <a:lvl4pPr marL="922351" indent="0">
              <a:buNone/>
              <a:defRPr sz="600"/>
            </a:lvl4pPr>
            <a:lvl5pPr marL="1229802" indent="0">
              <a:buNone/>
              <a:defRPr sz="600"/>
            </a:lvl5pPr>
            <a:lvl6pPr marL="1537252" indent="0">
              <a:buNone/>
              <a:defRPr sz="600"/>
            </a:lvl6pPr>
            <a:lvl7pPr marL="1844703" indent="0">
              <a:buNone/>
              <a:defRPr sz="600"/>
            </a:lvl7pPr>
            <a:lvl8pPr marL="2152153" indent="0">
              <a:buNone/>
              <a:defRPr sz="600"/>
            </a:lvl8pPr>
            <a:lvl9pPr marL="2459603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D18-7D20-FC46-9CD6-F6608FC6760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4D9-96E0-CC4D-B246-76A21913E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43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0111" y="230710"/>
            <a:ext cx="4501992" cy="960173"/>
          </a:xfrm>
          <a:prstGeom prst="rect">
            <a:avLst/>
          </a:prstGeom>
        </p:spPr>
        <p:txBody>
          <a:bodyPr vert="horz" lIns="61489" tIns="30745" rIns="61489" bIns="30745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0111" y="1344244"/>
            <a:ext cx="4501992" cy="3802019"/>
          </a:xfrm>
          <a:prstGeom prst="rect">
            <a:avLst/>
          </a:prstGeom>
        </p:spPr>
        <p:txBody>
          <a:bodyPr vert="horz" lIns="61489" tIns="30745" rIns="61489" bIns="30745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50111" y="5339629"/>
            <a:ext cx="1167183" cy="306722"/>
          </a:xfrm>
          <a:prstGeom prst="rect">
            <a:avLst/>
          </a:prstGeom>
        </p:spPr>
        <p:txBody>
          <a:bodyPr vert="horz" lIns="61489" tIns="30745" rIns="61489" bIns="3074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68D18-7D20-FC46-9CD6-F6608FC67608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09090" y="5339629"/>
            <a:ext cx="1584034" cy="306722"/>
          </a:xfrm>
          <a:prstGeom prst="rect">
            <a:avLst/>
          </a:prstGeom>
        </p:spPr>
        <p:txBody>
          <a:bodyPr vert="horz" lIns="61489" tIns="30745" rIns="61489" bIns="3074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84920" y="5339629"/>
            <a:ext cx="1167183" cy="306722"/>
          </a:xfrm>
          <a:prstGeom prst="rect">
            <a:avLst/>
          </a:prstGeom>
        </p:spPr>
        <p:txBody>
          <a:bodyPr vert="horz" lIns="61489" tIns="30745" rIns="61489" bIns="3074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04D9-96E0-CC4D-B246-76A21913E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04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7451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588" indent="-230588" algn="l" defTabSz="30745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9607" indent="-192157" algn="l" defTabSz="307451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8626" indent="-153725" algn="l" defTabSz="307451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076" indent="-153725" algn="l" defTabSz="307451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83527" indent="-153725" algn="l" defTabSz="307451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0978" indent="-153725" algn="l" defTabSz="307451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98428" indent="-153725" algn="l" defTabSz="307451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05878" indent="-153725" algn="l" defTabSz="307451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3328" indent="-153725" algn="l" defTabSz="307451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074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7451" algn="l" defTabSz="3074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4900" algn="l" defTabSz="3074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2351" algn="l" defTabSz="3074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9802" algn="l" defTabSz="3074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7252" algn="l" defTabSz="3074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44703" algn="l" defTabSz="3074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153" algn="l" defTabSz="3074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59603" algn="l" defTabSz="3074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6982578-51CD-403B-8030-E341AD707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01" b="735"/>
          <a:stretch/>
        </p:blipFill>
        <p:spPr>
          <a:xfrm>
            <a:off x="3891" y="6921"/>
            <a:ext cx="5002213" cy="197583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1933518"/>
            <a:ext cx="4999667" cy="3827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17412" y="2560244"/>
            <a:ext cx="146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IHRE AUFGABEN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2013" y="1932541"/>
            <a:ext cx="4781128" cy="68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de-DE" sz="700" kern="700" spc="-20" dirty="0">
                <a:solidFill>
                  <a:srgbClr val="000000"/>
                </a:solidFill>
                <a:latin typeface="Roboto Light"/>
                <a:cs typeface="Arial"/>
              </a:rPr>
              <a:t>J. N. EBERLE Federnfabrik GmbH ist ein innovativer Hersteller von Triebfedern und Stanz-Biege-Teilen mit ca. 490 Mitarbeitern am Standort Schwabmünchen. Kunden aus der Automobile- und Elektroindustrie, der Befestigungstechnik, dem Maschinenbau und der Medizintechnik vertrauen auf unser Know-how. Als Teil der KERN-LIEBERS Firmengruppe mit ca. 7.000 Mitarbeitern an über 50 Standorten weltweit profitieren wir von den Strukturen eines internationalen Konzerns.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84202" y="2560244"/>
            <a:ext cx="156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43434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IHR PROFIL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238605" y="2560244"/>
            <a:ext cx="156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43434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WIR BIETEN</a:t>
            </a:r>
          </a:p>
        </p:txBody>
      </p:sp>
      <p:sp>
        <p:nvSpPr>
          <p:cNvPr id="17" name="Rechteck 16"/>
          <p:cNvSpPr/>
          <p:nvPr/>
        </p:nvSpPr>
        <p:spPr>
          <a:xfrm>
            <a:off x="0" y="1198312"/>
            <a:ext cx="5002213" cy="679087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489" tIns="30745" rIns="61489" bIns="30745"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2941" y="1198312"/>
            <a:ext cx="497927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chemeClr val="bg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Wir suchen zum nächstmöglichen Zeitpunkt einen </a:t>
            </a:r>
          </a:p>
          <a:p>
            <a:pPr algn="ctr"/>
            <a:r>
              <a:rPr lang="de-DE" sz="1500" dirty="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Maschinenbediener </a:t>
            </a:r>
            <a:r>
              <a:rPr lang="de-DE" sz="1100" dirty="0">
                <a:solidFill>
                  <a:schemeClr val="bg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(m/w/d)</a:t>
            </a:r>
            <a:br>
              <a:rPr lang="de-DE" sz="1100" dirty="0">
                <a:solidFill>
                  <a:schemeClr val="bg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</a:br>
            <a:r>
              <a:rPr lang="de-DE" sz="1100" dirty="0">
                <a:solidFill>
                  <a:schemeClr val="bg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in der Triebfederfertigung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7412" y="2772020"/>
            <a:ext cx="1511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0" indent="-87313">
              <a:lnSpc>
                <a:spcPts val="1100"/>
              </a:lnSpc>
              <a:buSzPct val="80000"/>
              <a:buFont typeface="Arial"/>
              <a:buChar char="•"/>
            </a:pPr>
            <a:r>
              <a:rPr lang="de-DE" sz="700" kern="700" spc="-20" dirty="0">
                <a:solidFill>
                  <a:srgbClr val="000000"/>
                </a:solidFill>
                <a:latin typeface="Roboto Light"/>
                <a:cs typeface="Arial"/>
              </a:rPr>
              <a:t>Bedienen von Fertigungsmaschinen.</a:t>
            </a:r>
          </a:p>
          <a:p>
            <a:pPr marL="87313" lvl="0" indent="-87313">
              <a:lnSpc>
                <a:spcPts val="1100"/>
              </a:lnSpc>
              <a:buSzPct val="80000"/>
              <a:buFont typeface="Arial"/>
              <a:buChar char="•"/>
            </a:pPr>
            <a:r>
              <a:rPr lang="de-DE" sz="700" kern="700" spc="-20" dirty="0">
                <a:solidFill>
                  <a:srgbClr val="000000"/>
                </a:solidFill>
                <a:latin typeface="Roboto Light"/>
                <a:cs typeface="Arial"/>
              </a:rPr>
              <a:t>Bedienen von Hakenbiegemaschinen und Großfedernwicklern.</a:t>
            </a:r>
          </a:p>
          <a:p>
            <a:pPr marL="87313" lvl="0" indent="-87313">
              <a:lnSpc>
                <a:spcPts val="1100"/>
              </a:lnSpc>
              <a:buSzPct val="80000"/>
              <a:buFont typeface="Arial"/>
              <a:buChar char="•"/>
            </a:pPr>
            <a:r>
              <a:rPr lang="de-DE" sz="700" kern="700" spc="-20" dirty="0">
                <a:solidFill>
                  <a:srgbClr val="000000"/>
                </a:solidFill>
                <a:latin typeface="Roboto Light"/>
                <a:cs typeface="Arial"/>
              </a:rPr>
              <a:t>Wartung von Fertigungsmaschinen. </a:t>
            </a:r>
          </a:p>
          <a:p>
            <a:pPr marL="87313" lvl="0" indent="-87313">
              <a:lnSpc>
                <a:spcPts val="1100"/>
              </a:lnSpc>
              <a:buSzPct val="80000"/>
              <a:buFont typeface="Arial"/>
              <a:buChar char="•"/>
            </a:pPr>
            <a:r>
              <a:rPr lang="de-DE" sz="700" kern="700" spc="-20" dirty="0">
                <a:solidFill>
                  <a:srgbClr val="000000"/>
                </a:solidFill>
                <a:latin typeface="Roboto Light"/>
                <a:cs typeface="Arial"/>
              </a:rPr>
              <a:t>Produktion und Bearbeitung von Teilen. </a:t>
            </a:r>
          </a:p>
          <a:p>
            <a:pPr marL="87313" lvl="0" indent="-87313">
              <a:lnSpc>
                <a:spcPts val="1100"/>
              </a:lnSpc>
              <a:buSzPct val="80000"/>
              <a:buFont typeface="Arial"/>
              <a:buChar char="•"/>
            </a:pPr>
            <a:r>
              <a:rPr lang="de-DE" sz="700" kern="700" spc="-20" dirty="0">
                <a:solidFill>
                  <a:srgbClr val="000000"/>
                </a:solidFill>
                <a:latin typeface="Roboto Light"/>
                <a:cs typeface="Arial"/>
              </a:rPr>
              <a:t>Arbeit im 2- oder 3-Schicht-Betrieb.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84202" y="2772020"/>
            <a:ext cx="1592150" cy="106695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87313" lvl="0" indent="-87313">
              <a:lnSpc>
                <a:spcPts val="1100"/>
              </a:lnSpc>
              <a:buSzPct val="80000"/>
              <a:buFont typeface="Arial"/>
              <a:buChar char="•"/>
            </a:pPr>
            <a:r>
              <a:rPr lang="de-DE" sz="700" kern="700" spc="-20" dirty="0">
                <a:solidFill>
                  <a:srgbClr val="000000"/>
                </a:solidFill>
                <a:latin typeface="Roboto Light"/>
                <a:cs typeface="Arial"/>
              </a:rPr>
              <a:t>Ausbildung im Metallbereich  (z.B. Werkzeug-/ Industrie-/ Verfahrensmechaniker, Mechatroniker) wünschenswert.</a:t>
            </a:r>
          </a:p>
          <a:p>
            <a:pPr marL="87313" lvl="0" indent="-87313">
              <a:lnSpc>
                <a:spcPts val="1100"/>
              </a:lnSpc>
              <a:buSzPct val="80000"/>
              <a:buFont typeface="Arial"/>
              <a:buChar char="•"/>
            </a:pPr>
            <a:r>
              <a:rPr lang="de-DE" sz="700" kern="700" spc="-20" dirty="0">
                <a:solidFill>
                  <a:srgbClr val="000000"/>
                </a:solidFill>
                <a:latin typeface="Roboto Light"/>
                <a:cs typeface="Arial"/>
              </a:rPr>
              <a:t>Berufserfahrungen im Metallbereich.</a:t>
            </a:r>
          </a:p>
          <a:p>
            <a:pPr marL="87313" lvl="0" indent="-87313">
              <a:lnSpc>
                <a:spcPts val="1100"/>
              </a:lnSpc>
              <a:buSzPct val="80000"/>
              <a:buFont typeface="Arial"/>
              <a:buChar char="•"/>
            </a:pPr>
            <a:r>
              <a:rPr lang="de-DE" sz="700" kern="700" spc="-20" dirty="0">
                <a:solidFill>
                  <a:srgbClr val="000000"/>
                </a:solidFill>
                <a:latin typeface="Roboto Light"/>
                <a:cs typeface="Arial"/>
              </a:rPr>
              <a:t>Körperliche Belastbarkeit.</a:t>
            </a:r>
          </a:p>
          <a:p>
            <a:pPr marL="87313" lvl="0" indent="-87313">
              <a:lnSpc>
                <a:spcPts val="1100"/>
              </a:lnSpc>
              <a:buSzPct val="80000"/>
              <a:buFont typeface="Arial"/>
              <a:buChar char="•"/>
            </a:pPr>
            <a:r>
              <a:rPr lang="de-DE" sz="700" kern="700" spc="-20" dirty="0">
                <a:solidFill>
                  <a:srgbClr val="000000"/>
                </a:solidFill>
                <a:latin typeface="Roboto Light"/>
                <a:cs typeface="Arial"/>
              </a:rPr>
              <a:t>Bedienen von Steuerungen.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250141" y="2772020"/>
            <a:ext cx="1538489" cy="163121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just">
              <a:lnSpc>
                <a:spcPts val="1100"/>
              </a:lnSpc>
              <a:buSzPct val="80000"/>
            </a:pPr>
            <a:r>
              <a:rPr lang="de-DE" sz="700" kern="700" spc="-20" dirty="0">
                <a:solidFill>
                  <a:srgbClr val="000000"/>
                </a:solidFill>
                <a:latin typeface="Roboto Light"/>
                <a:cs typeface="Arial"/>
              </a:rPr>
              <a:t>Neben abwechslungsreichen und interessanten Tätigkeiten mit großen Gestaltungsräumen sowie individuellen Weiterbildungs- und Entwicklungs-möglichkeiten bieten wir eine markt- und leistungsorientierte Entlohnung mit den üblichen Sozialleistungen der Metallindustrie. Die Balance zwischen Beruf und Freizeit, Spaß an der Arbeit sowie ein fairer und kollegialer Umgang miteinander liegen uns am Herzen. </a:t>
            </a:r>
          </a:p>
        </p:txBody>
      </p:sp>
      <p:pic>
        <p:nvPicPr>
          <p:cNvPr id="4" name="Bild 3" descr="farb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2" y="5685628"/>
            <a:ext cx="4575048" cy="70104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39313" y="4554941"/>
            <a:ext cx="446652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  <a:buSzPct val="80000"/>
            </a:pPr>
            <a:r>
              <a:rPr lang="de-DE" sz="700" kern="700" dirty="0">
                <a:solidFill>
                  <a:srgbClr val="434343"/>
                </a:solidFill>
                <a:latin typeface="Roboto Bold"/>
                <a:cs typeface="Arial"/>
              </a:rPr>
              <a:t>Interessiert? Dann senden Sie bitte Ihre aussagefähigen Unterlagen per E-Mail an Herr Franz Roessner</a:t>
            </a:r>
            <a:br>
              <a:rPr lang="de-DE" sz="700" kern="700" dirty="0">
                <a:solidFill>
                  <a:srgbClr val="434343"/>
                </a:solidFill>
                <a:latin typeface="Roboto Bold"/>
                <a:cs typeface="Arial"/>
              </a:rPr>
            </a:br>
            <a:r>
              <a:rPr lang="de-DE" sz="700" kern="700" dirty="0">
                <a:solidFill>
                  <a:srgbClr val="434343"/>
                </a:solidFill>
                <a:latin typeface="Roboto Bold"/>
                <a:cs typeface="Arial"/>
              </a:rPr>
              <a:t>(Tel. +49 8232 5002 168) oder bewerben Sie sich direkt über unsere Homepage:</a:t>
            </a:r>
          </a:p>
        </p:txBody>
      </p:sp>
      <p:sp>
        <p:nvSpPr>
          <p:cNvPr id="5" name="Rechteck 4"/>
          <p:cNvSpPr/>
          <p:nvPr/>
        </p:nvSpPr>
        <p:spPr>
          <a:xfrm>
            <a:off x="2547" y="0"/>
            <a:ext cx="4999666" cy="5761038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0">
            <a:extLst>
              <a:ext uri="{FF2B5EF4-FFF2-40B4-BE49-F238E27FC236}">
                <a16:creationId xmlns:a16="http://schemas.microsoft.com/office/drawing/2014/main" id="{8F0DC8DC-B36E-44FE-9D82-A5032C43658B}"/>
              </a:ext>
            </a:extLst>
          </p:cNvPr>
          <p:cNvSpPr txBox="1"/>
          <p:nvPr/>
        </p:nvSpPr>
        <p:spPr>
          <a:xfrm>
            <a:off x="149695" y="5336080"/>
            <a:ext cx="2252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7451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4900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2351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9802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7252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4703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153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9603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tx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www.eberle-federn.de</a:t>
            </a:r>
          </a:p>
        </p:txBody>
      </p:sp>
      <p:sp>
        <p:nvSpPr>
          <p:cNvPr id="27" name="Textfeld 23">
            <a:extLst>
              <a:ext uri="{FF2B5EF4-FFF2-40B4-BE49-F238E27FC236}">
                <a16:creationId xmlns:a16="http://schemas.microsoft.com/office/drawing/2014/main" id="{2298F7F4-2D46-4B85-9376-5164BFB0A38E}"/>
              </a:ext>
            </a:extLst>
          </p:cNvPr>
          <p:cNvSpPr txBox="1"/>
          <p:nvPr/>
        </p:nvSpPr>
        <p:spPr>
          <a:xfrm>
            <a:off x="149695" y="5009932"/>
            <a:ext cx="297237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7451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4900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2351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9802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7252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4703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153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9603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  <a:buSzPct val="80000"/>
            </a:pPr>
            <a:r>
              <a:rPr lang="de-DE" sz="700" kern="700" dirty="0">
                <a:solidFill>
                  <a:srgbClr val="434343"/>
                </a:solidFill>
                <a:latin typeface="Roboto Bold"/>
                <a:cs typeface="Arial"/>
              </a:rPr>
              <a:t>J. N. EBERLE Federnfabrik GmbH	</a:t>
            </a:r>
            <a:r>
              <a:rPr lang="de-DE" sz="700" kern="700" dirty="0">
                <a:solidFill>
                  <a:srgbClr val="000000"/>
                </a:solidFill>
                <a:latin typeface="Roboto Light"/>
                <a:cs typeface="Arial"/>
              </a:rPr>
              <a:t>Hochfeldstraße 6-8</a:t>
            </a:r>
          </a:p>
          <a:p>
            <a:pPr>
              <a:lnSpc>
                <a:spcPts val="1100"/>
              </a:lnSpc>
              <a:buSzPct val="80000"/>
            </a:pPr>
            <a:r>
              <a:rPr lang="de-DE" sz="700" kern="700" dirty="0">
                <a:solidFill>
                  <a:srgbClr val="000000"/>
                </a:solidFill>
                <a:latin typeface="Roboto Light"/>
                <a:cs typeface="Arial"/>
              </a:rPr>
              <a:t>					86830 Schwabmünchen</a:t>
            </a:r>
          </a:p>
        </p:txBody>
      </p:sp>
      <p:sp>
        <p:nvSpPr>
          <p:cNvPr id="28" name="Textfeld 25">
            <a:extLst>
              <a:ext uri="{FF2B5EF4-FFF2-40B4-BE49-F238E27FC236}">
                <a16:creationId xmlns:a16="http://schemas.microsoft.com/office/drawing/2014/main" id="{ABA9C884-B768-4D84-A0C5-A3F6F7E29B19}"/>
              </a:ext>
            </a:extLst>
          </p:cNvPr>
          <p:cNvSpPr txBox="1"/>
          <p:nvPr/>
        </p:nvSpPr>
        <p:spPr>
          <a:xfrm>
            <a:off x="3212395" y="4962977"/>
            <a:ext cx="1592150" cy="22057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de-DE"/>
            </a:defPPr>
            <a:lvl1pPr marL="0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7451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4900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2351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9802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7252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4703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153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9603" algn="l" defTabSz="307451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  <a:buSzPct val="80000"/>
            </a:pPr>
            <a:r>
              <a:rPr lang="de-DE" sz="700" kern="700" dirty="0">
                <a:solidFill>
                  <a:srgbClr val="434343"/>
                </a:solidFill>
                <a:latin typeface="Roboto Bold"/>
                <a:cs typeface="Arial"/>
              </a:rPr>
              <a:t>E-Mail: </a:t>
            </a:r>
            <a:r>
              <a:rPr lang="de-DE" sz="700" kern="700" dirty="0">
                <a:solidFill>
                  <a:srgbClr val="434343"/>
                </a:solidFill>
                <a:latin typeface="Roboto Light"/>
                <a:cs typeface="Arial"/>
              </a:rPr>
              <a:t>bewerbung@eberle-federn.de</a:t>
            </a:r>
            <a:endParaRPr lang="de-DE" sz="700" kern="700" spc="-20" dirty="0">
              <a:solidFill>
                <a:srgbClr val="000000"/>
              </a:solidFill>
              <a:latin typeface="Roboto Light"/>
              <a:cs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311B7B-ED36-4E8E-9583-C52DD7A1F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352" y="5172928"/>
            <a:ext cx="1512278" cy="4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KERN-LIEBERS">
      <a:dk1>
        <a:srgbClr val="323232"/>
      </a:dk1>
      <a:lt1>
        <a:sysClr val="window" lastClr="FFFFFF"/>
      </a:lt1>
      <a:dk2>
        <a:srgbClr val="434343"/>
      </a:dk2>
      <a:lt2>
        <a:srgbClr val="808080"/>
      </a:lt2>
      <a:accent1>
        <a:srgbClr val="1786DA"/>
      </a:accent1>
      <a:accent2>
        <a:srgbClr val="0953A5"/>
      </a:accent2>
      <a:accent3>
        <a:srgbClr val="319E28"/>
      </a:accent3>
      <a:accent4>
        <a:srgbClr val="0B5A40"/>
      </a:accent4>
      <a:accent5>
        <a:srgbClr val="E44B14"/>
      </a:accent5>
      <a:accent6>
        <a:srgbClr val="E44B14"/>
      </a:accent6>
      <a:hlink>
        <a:srgbClr val="FFFFFF"/>
      </a:hlink>
      <a:folHlink>
        <a:srgbClr val="FFFFF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Benutzerdefiniert</PresentationFormat>
  <Paragraphs>21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Calibri</vt:lpstr>
      <vt:lpstr>Arial</vt:lpstr>
      <vt:lpstr>Roboto Light</vt:lpstr>
      <vt:lpstr>Roboto Bold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Woelke</dc:creator>
  <cp:lastModifiedBy>Breinlinger, Marvin</cp:lastModifiedBy>
  <cp:revision>149</cp:revision>
  <cp:lastPrinted>2020-12-18T11:53:09Z</cp:lastPrinted>
  <dcterms:created xsi:type="dcterms:W3CDTF">2015-07-31T10:10:50Z</dcterms:created>
  <dcterms:modified xsi:type="dcterms:W3CDTF">2021-04-28T11:06:10Z</dcterms:modified>
</cp:coreProperties>
</file>